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3" r:id="rId3"/>
    <p:sldId id="329" r:id="rId4"/>
    <p:sldId id="331" r:id="rId5"/>
    <p:sldId id="330" r:id="rId6"/>
    <p:sldId id="324" r:id="rId7"/>
    <p:sldId id="332" r:id="rId8"/>
    <p:sldId id="258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8889" autoAdjust="0"/>
  </p:normalViewPr>
  <p:slideViewPr>
    <p:cSldViewPr snapToGrid="0">
      <p:cViewPr varScale="1">
        <p:scale>
          <a:sx n="98" d="100"/>
          <a:sy n="98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18.09.2023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18.09.2023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9965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Predstavitev projekta SPOZNAJ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4" y="2460862"/>
            <a:ext cx="791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Predstavitev članom Mreže občanske znanosti, 19. 9. 2023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641095" y="3935473"/>
            <a:ext cx="590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mag. Miro Pušnik, CTK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EB43FA0-CF2B-4F42-8403-C413AC8BB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8" y="4560799"/>
            <a:ext cx="1122856" cy="3820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92962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Projekt SPOZNAJ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sl-SI" sz="2400" dirty="0"/>
              <a:t>Projekt SPOZNAJ bo do konca junija leta 2026 izvajal podporo pri uvajanju načel odprte znanosti v Sloveniji. </a:t>
            </a:r>
          </a:p>
          <a:p>
            <a:endParaRPr lang="sl-SI" sz="700" dirty="0"/>
          </a:p>
          <a:p>
            <a:endParaRPr lang="sl-SI" sz="500" dirty="0"/>
          </a:p>
          <a:p>
            <a:r>
              <a:rPr lang="sl-SI" sz="2400" dirty="0"/>
              <a:t>Centralna tehniška knjižnica Univerze v Ljubljani in 20 slovenskih javnih raziskovalnih organizacij bodo prilagodile svoje delovanje v skladu z Zakonom o znanstvenoraziskovalni in inovacijski dejavnosti, Uredbo o izvajanju znanstvenoraziskovalnega dela v skladu z načeli odprte znanosti ter s praksami in načeli odprte znanosti v ERA. </a:t>
            </a:r>
          </a:p>
          <a:p>
            <a:endParaRPr lang="sl-SI" sz="1100" dirty="0"/>
          </a:p>
          <a:p>
            <a:r>
              <a:rPr lang="sl-SI" sz="2400" dirty="0"/>
              <a:t>CTK kot vodilni partner projekta.</a:t>
            </a:r>
          </a:p>
          <a:p>
            <a:endParaRPr lang="sl-SI" sz="900" dirty="0"/>
          </a:p>
          <a:p>
            <a:r>
              <a:rPr lang="sl-SI" sz="2400" dirty="0"/>
              <a:t>Projekt sofinancirata Ministrstvo za visoko šolstvo, znanost in inovacije ter Evropska unija – </a:t>
            </a:r>
            <a:r>
              <a:rPr lang="sl-SI" sz="2400" dirty="0" err="1"/>
              <a:t>NextGenerationEU</a:t>
            </a:r>
            <a:r>
              <a:rPr lang="sl-SI" sz="2400" dirty="0"/>
              <a:t> prek nacionalnega Načrta za okrevanje in odpornost. </a:t>
            </a:r>
          </a:p>
          <a:p>
            <a:endParaRPr lang="sl-SI" sz="1400" dirty="0"/>
          </a:p>
          <a:p>
            <a:r>
              <a:rPr lang="sl-SI" sz="2400" dirty="0"/>
              <a:t>Skupna vrednost projekta je 4.031.782,66 EUR, od teg sredstva EU 3.999.994,81 EUR. </a:t>
            </a:r>
          </a:p>
          <a:p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3037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1343158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Cilji projekta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sl-SI" sz="2400" dirty="0"/>
              <a:t> </a:t>
            </a:r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E6C8C10D-09F9-47E4-B4C3-B4464AC6826B}"/>
              </a:ext>
            </a:extLst>
          </p:cNvPr>
          <p:cNvSpPr/>
          <p:nvPr/>
        </p:nvSpPr>
        <p:spPr>
          <a:xfrm>
            <a:off x="765058" y="2037167"/>
            <a:ext cx="108692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Na ravni organizacije, članice konzorcija: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načrti za celostno prilagoditev delovanja končnih prejemnikov po načelih odprte znanosti,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vzpostavljeni podporni mehanizmi in orodja za implementacijo praks odprte znanosti na organizacijah končnih prejemnikov in širše, vključno z zaposlitvijo oseb z veščinami in kompetencami, ki bodo pomagale pri implementaciji praks odprte znanosti na svojih institucijah in širše;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pilotne uvedbe najpomembnejših prilagoditev izbranih končnih prejemnikov (sprejeti in dopolnjeni pravni akti, prilagoditve infrastruktur, vzpostavitev podpornih struktur za podporo delovanju po načelih odprte znanosti, </a:t>
            </a:r>
            <a:r>
              <a:rPr lang="sl-SI" sz="2400" dirty="0" err="1"/>
              <a:t>opolnomočenje</a:t>
            </a:r>
            <a:r>
              <a:rPr lang="sl-SI" sz="2400" dirty="0"/>
              <a:t> osebja);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evalvacija rezultatov prilagoditev.  </a:t>
            </a:r>
          </a:p>
        </p:txBody>
      </p:sp>
    </p:spTree>
    <p:extLst>
      <p:ext uri="{BB962C8B-B14F-4D97-AF65-F5344CB8AC3E}">
        <p14:creationId xmlns:p14="http://schemas.microsoft.com/office/powerpoint/2010/main" val="413872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140167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Ključna cilja projekta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sl-SI" sz="2400" dirty="0"/>
              <a:t> </a:t>
            </a:r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E6C8C10D-09F9-47E4-B4C3-B4464AC6826B}"/>
              </a:ext>
            </a:extLst>
          </p:cNvPr>
          <p:cNvSpPr/>
          <p:nvPr/>
        </p:nvSpPr>
        <p:spPr>
          <a:xfrm>
            <a:off x="765058" y="2090172"/>
            <a:ext cx="10869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Na ravni JRO vzpostaviti organizacijske strukture za uspešno izvajanje praks odprte znanosti in sodobne znanstvene komunikacije do leta 2030 (kadrovsko </a:t>
            </a:r>
            <a:r>
              <a:rPr lang="sl-SI" sz="2400" dirty="0" err="1"/>
              <a:t>opolnomočenje</a:t>
            </a:r>
            <a:r>
              <a:rPr lang="sl-SI" sz="2400" dirty="0"/>
              <a:t>, vzpostavitev formalnih podlag, organizacijskih in tehničnih struktur na posameznih JRO).</a:t>
            </a:r>
          </a:p>
          <a:p>
            <a:endParaRPr lang="sl-SI" sz="2400" dirty="0"/>
          </a:p>
          <a:p>
            <a:r>
              <a:rPr lang="sl-SI" sz="2400" dirty="0"/>
              <a:t>Vzpostavitev sodelovanja in posledično učinkovite sinergije skupnega delovanja JRO na področju odprte znanosti in znanstvene komunikacije. </a:t>
            </a:r>
          </a:p>
        </p:txBody>
      </p:sp>
    </p:spTree>
    <p:extLst>
      <p:ext uri="{BB962C8B-B14F-4D97-AF65-F5344CB8AC3E}">
        <p14:creationId xmlns:p14="http://schemas.microsoft.com/office/powerpoint/2010/main" val="340737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41125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Vsebina projekta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24468C38-4BDD-44F3-8300-865ABD8AEB34}"/>
              </a:ext>
            </a:extLst>
          </p:cNvPr>
          <p:cNvSpPr/>
          <p:nvPr/>
        </p:nvSpPr>
        <p:spPr>
          <a:xfrm>
            <a:off x="742956" y="2228669"/>
            <a:ext cx="11122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Vsebinsko bo projekt na </a:t>
            </a:r>
            <a:r>
              <a:rPr lang="sl-SI" sz="2400" dirty="0" err="1"/>
              <a:t>konzorcijski</a:t>
            </a:r>
            <a:r>
              <a:rPr lang="sl-SI" sz="2400" dirty="0"/>
              <a:t> ravni obravnaval vse vidike odprte znanosti (deljenje raziskav po načelih FAIR, politike/zahteve financerjev v Sloveniji in v ERA, odprte znanstvene objave, odgovorno ravnanje z raziskovalnimi podatki, odgovorne metrike pri vrednotenju znanstvenoraziskovalnega dela, občanska znanost, zgodnje in odprto deljenje raziskav, infrastruktura za odprto znanost, etični in avtorskopravni vidiki odprte znanosti), z organizacijskega vidika pa pomembne vidike delovanja končnih prejemnikov po načelih odprte znanosti in dejavnost raziskovalcev in strokovnjakov pri izvajanju praks odprte znanosti.</a:t>
            </a:r>
          </a:p>
        </p:txBody>
      </p:sp>
    </p:spTree>
    <p:extLst>
      <p:ext uri="{BB962C8B-B14F-4D97-AF65-F5344CB8AC3E}">
        <p14:creationId xmlns:p14="http://schemas.microsoft.com/office/powerpoint/2010/main" val="287517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372" y="444322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Delovni sklopi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42372" y="3429000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sl-SI" sz="1600" b="1" dirty="0"/>
              <a:t>DS 1: Upravljanje in koordinacija konzorcija​</a:t>
            </a:r>
          </a:p>
          <a:p>
            <a:endParaRPr lang="sl-SI" sz="900" dirty="0"/>
          </a:p>
          <a:p>
            <a:r>
              <a:rPr lang="sl-SI" sz="1600" b="1" dirty="0"/>
              <a:t>DS 2: Ozaveščanje, promocija in komuniciranje dejavnosti konzorcija​</a:t>
            </a:r>
          </a:p>
          <a:p>
            <a:endParaRPr lang="sl-SI" sz="800" b="1" dirty="0"/>
          </a:p>
          <a:p>
            <a:r>
              <a:rPr lang="sl-SI" sz="1600" b="1" dirty="0"/>
              <a:t>DS 3: Izvedba usposabljanj o praksah odprte znanosti in deljenju raziskav po načelih FAIR​</a:t>
            </a:r>
          </a:p>
          <a:p>
            <a:endParaRPr lang="sl-SI" sz="900" b="1" dirty="0"/>
          </a:p>
          <a:p>
            <a:r>
              <a:rPr lang="sl-SI" sz="1600" b="1" dirty="0"/>
              <a:t>DS 4: Priprava in izvedba specialističnih izobraževanj za delovanje po načelih odprte znanosti</a:t>
            </a:r>
            <a:r>
              <a:rPr lang="sl-SI" sz="1600" dirty="0"/>
              <a:t>​</a:t>
            </a:r>
          </a:p>
          <a:p>
            <a:endParaRPr lang="sl-SI" sz="600" dirty="0"/>
          </a:p>
          <a:p>
            <a:pPr lvl="1"/>
            <a:r>
              <a:rPr lang="sl-SI" sz="1200" dirty="0"/>
              <a:t>DS 4.1 Definiranje profilov podpornih strokovnjakov in izdelava kataloga kompetenc za delovanje končnih prejemnikov po načelih odprte znanosti  ​</a:t>
            </a:r>
          </a:p>
          <a:p>
            <a:pPr lvl="1"/>
            <a:endParaRPr lang="sl-SI" sz="600" dirty="0"/>
          </a:p>
          <a:p>
            <a:pPr lvl="1"/>
            <a:r>
              <a:rPr lang="sl-SI" sz="1200" dirty="0"/>
              <a:t>DS 4.2 Izdelava programa usposabljanja podatkovnih skrbnikov in izdelava priročnikov​</a:t>
            </a:r>
          </a:p>
          <a:p>
            <a:pPr lvl="1"/>
            <a:endParaRPr lang="sl-SI" sz="600" dirty="0"/>
          </a:p>
          <a:p>
            <a:pPr lvl="1"/>
            <a:r>
              <a:rPr lang="sl-SI" sz="1200" dirty="0"/>
              <a:t>DS 4.3 Izvedba usposabljanja podatkovnih skrbnikov​</a:t>
            </a:r>
          </a:p>
          <a:p>
            <a:pPr lvl="1"/>
            <a:endParaRPr lang="sl-SI" sz="700" dirty="0"/>
          </a:p>
          <a:p>
            <a:pPr lvl="1"/>
            <a:r>
              <a:rPr lang="sl-SI" sz="1200" dirty="0"/>
              <a:t>DS 4.4 Vzpostavitev skupine - podpornih strokovnjakov/koordinatorjev za podporo osebju na ravni končnih prejemnikov in širše pri usposabljanju in izvajanju delovanja po načelih odprte znanosti​</a:t>
            </a:r>
            <a:endParaRPr lang="sl-SI" sz="1400" b="1" dirty="0"/>
          </a:p>
          <a:p>
            <a:endParaRPr lang="sl-SI" sz="700" b="1" dirty="0"/>
          </a:p>
          <a:p>
            <a:r>
              <a:rPr lang="sl-SI" sz="1600" b="1" dirty="0"/>
              <a:t>DS 5: Priprava in distribucija priročnika za delovanje po načelih odprte znanosti s poudarkom na ravnanju z raziskovalnimi podatki​</a:t>
            </a:r>
          </a:p>
          <a:p>
            <a:endParaRPr lang="sl-SI" sz="700" dirty="0"/>
          </a:p>
          <a:p>
            <a:r>
              <a:rPr lang="sl-SI" sz="1600" b="1" dirty="0"/>
              <a:t>DS 6: Celostna prilagoditev delovanja po načelih odprte znanosti in evalvacija rezultatov </a:t>
            </a:r>
            <a:r>
              <a:rPr lang="sl-SI" sz="1600" b="1" dirty="0" err="1"/>
              <a:t>konzorcijskih</a:t>
            </a:r>
            <a:r>
              <a:rPr lang="sl-SI" sz="1600" b="1" dirty="0"/>
              <a:t> partnerjev ​</a:t>
            </a:r>
          </a:p>
          <a:p>
            <a:endParaRPr lang="sl-SI" sz="700" dirty="0"/>
          </a:p>
          <a:p>
            <a:pPr lvl="1"/>
            <a:r>
              <a:rPr lang="sl-SI" sz="1200" dirty="0"/>
              <a:t>DS 6.1 Analiza poslovnih/organizacijskih modelov podpornih struktur za podporo delovanju po načelih odprte znanosti z vidika potreb posameznih </a:t>
            </a:r>
            <a:r>
              <a:rPr lang="sl-SI" sz="1200" dirty="0" err="1"/>
              <a:t>konzorcijskih</a:t>
            </a:r>
            <a:r>
              <a:rPr lang="sl-SI" sz="1200" dirty="0"/>
              <a:t> partnerjev in izdelava priporočil​</a:t>
            </a:r>
          </a:p>
          <a:p>
            <a:pPr lvl="1"/>
            <a:endParaRPr lang="sl-SI" sz="1200" dirty="0"/>
          </a:p>
          <a:p>
            <a:pPr lvl="1"/>
            <a:r>
              <a:rPr lang="sl-SI" sz="1200" dirty="0"/>
              <a:t>DS 6.2 Načrt prilagoditev delovanja po načelih odprte znanosti in pilotna uvedba najpomembnejših prilagoditev ​</a:t>
            </a:r>
          </a:p>
          <a:p>
            <a:pPr lvl="1"/>
            <a:endParaRPr lang="sl-SI" sz="1200" dirty="0"/>
          </a:p>
          <a:p>
            <a:pPr lvl="1"/>
            <a:r>
              <a:rPr lang="sl-SI" sz="1200" dirty="0"/>
              <a:t>DS 6.3 Priprava notranjih organizacijskih in drugih predpisov, dokumentov, politik končnih prejemnikov​</a:t>
            </a:r>
          </a:p>
          <a:p>
            <a:pPr lvl="1"/>
            <a:endParaRPr lang="sl-SI" sz="1200" dirty="0"/>
          </a:p>
          <a:p>
            <a:pPr lvl="1"/>
            <a:r>
              <a:rPr lang="sl-SI" sz="1200" dirty="0"/>
              <a:t>DS 6.4 Izvajanje prilagoditev ​</a:t>
            </a:r>
          </a:p>
          <a:p>
            <a:pPr lvl="1"/>
            <a:endParaRPr lang="sl-SI" sz="1200" dirty="0"/>
          </a:p>
          <a:p>
            <a:pPr lvl="1"/>
            <a:r>
              <a:rPr lang="sl-SI" sz="1200" dirty="0"/>
              <a:t>DS 6.5 Evalvacija projektnih rezultatov ​</a:t>
            </a:r>
          </a:p>
        </p:txBody>
      </p:sp>
    </p:spTree>
    <p:extLst>
      <p:ext uri="{BB962C8B-B14F-4D97-AF65-F5344CB8AC3E}">
        <p14:creationId xmlns:p14="http://schemas.microsoft.com/office/powerpoint/2010/main" val="289447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372" y="444322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Časovnica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642372" y="3429000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sl-SI" sz="1200" dirty="0"/>
              <a:t>​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3091405-00C2-4FEC-B4E1-CFA56FDE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831709"/>
            <a:ext cx="10601863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dirty="0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1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898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solidFill>
                  <a:srgbClr val="ED7D31"/>
                </a:solidFill>
              </a:rPr>
              <a:t>Hvala za pozornost! </a:t>
            </a:r>
            <a:endParaRPr lang="sl-SI" sz="4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632</Words>
  <Application>Microsoft Office PowerPoint</Application>
  <PresentationFormat>Širokozaslonsko</PresentationFormat>
  <Paragraphs>65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PowerPointova predstavitev</vt:lpstr>
      <vt:lpstr>Projekt SPOZNAJ </vt:lpstr>
      <vt:lpstr>Cilji projekta </vt:lpstr>
      <vt:lpstr>Ključna cilja projekta </vt:lpstr>
      <vt:lpstr>Vsebina projekta </vt:lpstr>
      <vt:lpstr>Delovni sklopi </vt:lpstr>
      <vt:lpstr>Časovnica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Pušnik, Miro</cp:lastModifiedBy>
  <cp:revision>56</cp:revision>
  <dcterms:created xsi:type="dcterms:W3CDTF">2023-09-11T08:00:44Z</dcterms:created>
  <dcterms:modified xsi:type="dcterms:W3CDTF">2023-09-18T09:40:42Z</dcterms:modified>
</cp:coreProperties>
</file>